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1" r:id="rId3"/>
    <p:sldId id="266" r:id="rId4"/>
    <p:sldId id="257" r:id="rId5"/>
    <p:sldId id="258" r:id="rId6"/>
    <p:sldId id="260" r:id="rId7"/>
    <p:sldId id="259" r:id="rId8"/>
    <p:sldId id="263" r:id="rId9"/>
    <p:sldId id="262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11BEF-73F5-4801-AC56-9CFF219D0A0B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BF1E1-2771-42C3-9953-96DFDD934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52.jpe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9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7.jpe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3.jpe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Continuity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(Section 2.6)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953000" y="4191000"/>
            <a:ext cx="31242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matches function value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0"/>
          <p:cNvGrpSpPr/>
          <p:nvPr/>
        </p:nvGrpSpPr>
        <p:grpSpPr>
          <a:xfrm>
            <a:off x="5029200" y="1219200"/>
            <a:ext cx="3429000" cy="2562829"/>
            <a:chOff x="4724400" y="1828800"/>
            <a:chExt cx="3429000" cy="2562829"/>
          </a:xfrm>
        </p:grpSpPr>
        <p:sp>
          <p:nvSpPr>
            <p:cNvPr id="11" name="TextBox 10"/>
            <p:cNvSpPr txBox="1"/>
            <p:nvPr/>
          </p:nvSpPr>
          <p:spPr>
            <a:xfrm>
              <a:off x="4800600" y="2360304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Is the function value f(a) defined?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ym typeface="Wingdings" pitchFamily="2" charset="2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Does the limit as </a:t>
              </a:r>
              <a:r>
                <a:rPr lang="en-US" dirty="0" err="1" smtClean="0">
                  <a:sym typeface="Wingdings" pitchFamily="2" charset="2"/>
                </a:rPr>
                <a:t>xa</a:t>
              </a:r>
              <a:r>
                <a:rPr lang="en-US" dirty="0" smtClean="0">
                  <a:sym typeface="Wingdings" pitchFamily="2" charset="2"/>
                </a:rPr>
                <a:t> exist?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ym typeface="Wingdings" pitchFamily="2" charset="2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Does the limit match the function value?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18288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Continuity checklist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953000" y="4191000"/>
            <a:ext cx="3276600" cy="1477328"/>
            <a:chOff x="4800600" y="4191000"/>
            <a:chExt cx="3276600" cy="1477328"/>
          </a:xfrm>
        </p:grpSpPr>
        <p:graphicFrame>
          <p:nvGraphicFramePr>
            <p:cNvPr id="14352" name="Object 147"/>
            <p:cNvGraphicFramePr>
              <a:graphicFrameLocks noChangeAspect="1"/>
            </p:cNvGraphicFramePr>
            <p:nvPr/>
          </p:nvGraphicFramePr>
          <p:xfrm>
            <a:off x="5410200" y="4648200"/>
            <a:ext cx="2054225" cy="569913"/>
          </p:xfrm>
          <a:graphic>
            <a:graphicData uri="http://schemas.openxmlformats.org/presentationml/2006/ole">
              <p:oleObj spid="_x0000_s26626" name="Equation" r:id="rId3" imgW="1002960" imgH="279360" progId="Equation.3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4800600" y="4191000"/>
              <a:ext cx="3276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</a:t>
              </a:r>
              <a:r>
                <a:rPr lang="en-US" i="1" dirty="0" smtClean="0"/>
                <a:t>all</a:t>
              </a:r>
              <a:r>
                <a:rPr lang="en-US" dirty="0" smtClean="0"/>
                <a:t> of the answers are YES, i.e.</a:t>
              </a:r>
            </a:p>
            <a:p>
              <a:endParaRPr lang="en-US" dirty="0" smtClean="0"/>
            </a:p>
            <a:p>
              <a:r>
                <a:rPr lang="en-US" dirty="0" smtClean="0"/>
                <a:t>                                                 ,</a:t>
              </a:r>
            </a:p>
            <a:p>
              <a:endParaRPr lang="en-US" dirty="0" smtClean="0"/>
            </a:p>
            <a:p>
              <a:r>
                <a:rPr lang="en-US" dirty="0" smtClean="0"/>
                <a:t>then f is </a:t>
              </a:r>
              <a:r>
                <a:rPr lang="en-US" dirty="0" smtClean="0">
                  <a:solidFill>
                    <a:schemeClr val="accent1"/>
                  </a:solidFill>
                </a:rPr>
                <a:t>continuous</a:t>
              </a:r>
              <a:r>
                <a:rPr lang="en-US" dirty="0" smtClean="0"/>
                <a:t> at a.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228600" y="1143000"/>
            <a:ext cx="3733800" cy="5252323"/>
            <a:chOff x="304800" y="1295400"/>
            <a:chExt cx="3733800" cy="5252323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3962400"/>
              <a:ext cx="37338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</a:t>
              </a:r>
              <a:r>
                <a:rPr lang="en-US" dirty="0" smtClean="0">
                  <a:solidFill>
                    <a:schemeClr val="accent1"/>
                  </a:solidFill>
                </a:rPr>
                <a:t>continuous function</a:t>
              </a:r>
              <a:r>
                <a:rPr lang="en-US" dirty="0" smtClean="0"/>
                <a:t>:  </a:t>
              </a:r>
            </a:p>
            <a:p>
              <a:endParaRPr lang="en-US" dirty="0" smtClean="0"/>
            </a:p>
            <a:p>
              <a:r>
                <a:rPr lang="en-US" dirty="0" smtClean="0"/>
                <a:t>Graph has no holes, breaks, or jumps.  You could draw it without lifting your pencil.</a:t>
              </a:r>
            </a:p>
            <a:p>
              <a:endParaRPr lang="en-US" dirty="0" smtClean="0"/>
            </a:p>
            <a:p>
              <a:r>
                <a:rPr lang="en-US" dirty="0" smtClean="0"/>
                <a:t>When the x-values are close enough to each other, so are the corresponding function values.</a:t>
              </a:r>
              <a:endParaRPr lang="en-US" dirty="0"/>
            </a:p>
          </p:txBody>
        </p:sp>
        <p:grpSp>
          <p:nvGrpSpPr>
            <p:cNvPr id="6" name="Group 19"/>
            <p:cNvGrpSpPr/>
            <p:nvPr/>
          </p:nvGrpSpPr>
          <p:grpSpPr>
            <a:xfrm>
              <a:off x="304800" y="1295400"/>
              <a:ext cx="3657600" cy="2438400"/>
              <a:chOff x="304800" y="1066800"/>
              <a:chExt cx="3657600" cy="243840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326571" y="1295400"/>
                <a:ext cx="3635829" cy="2001156"/>
              </a:xfrm>
              <a:custGeom>
                <a:avLst/>
                <a:gdLst>
                  <a:gd name="connsiteX0" fmla="*/ 0 w 3635829"/>
                  <a:gd name="connsiteY0" fmla="*/ 498928 h 2001156"/>
                  <a:gd name="connsiteX1" fmla="*/ 881743 w 3635829"/>
                  <a:gd name="connsiteY1" fmla="*/ 1086757 h 2001156"/>
                  <a:gd name="connsiteX2" fmla="*/ 2155372 w 3635829"/>
                  <a:gd name="connsiteY2" fmla="*/ 128814 h 2001156"/>
                  <a:gd name="connsiteX3" fmla="*/ 2841172 w 3635829"/>
                  <a:gd name="connsiteY3" fmla="*/ 1859642 h 2001156"/>
                  <a:gd name="connsiteX4" fmla="*/ 3635829 w 3635829"/>
                  <a:gd name="connsiteY4" fmla="*/ 977899 h 200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829" h="2001156">
                    <a:moveTo>
                      <a:pt x="0" y="498928"/>
                    </a:moveTo>
                    <a:cubicBezTo>
                      <a:pt x="261257" y="823685"/>
                      <a:pt x="522514" y="1148443"/>
                      <a:pt x="881743" y="1086757"/>
                    </a:cubicBezTo>
                    <a:cubicBezTo>
                      <a:pt x="1240972" y="1025071"/>
                      <a:pt x="1828800" y="0"/>
                      <a:pt x="2155372" y="128814"/>
                    </a:cubicBezTo>
                    <a:cubicBezTo>
                      <a:pt x="2481944" y="257628"/>
                      <a:pt x="2594429" y="1718128"/>
                      <a:pt x="2841172" y="1859642"/>
                    </a:cubicBezTo>
                    <a:cubicBezTo>
                      <a:pt x="3087915" y="2001156"/>
                      <a:pt x="3361872" y="1489527"/>
                      <a:pt x="3635829" y="977899"/>
                    </a:cubicBezTo>
                  </a:path>
                </a:pathLst>
              </a:cu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4800" y="1066800"/>
                <a:ext cx="3657600" cy="24384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>
          <a:xfrm rot="5400000">
            <a:off x="1790700" y="38481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1143000"/>
            <a:ext cx="22860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0" y="1371600"/>
            <a:ext cx="2286000" cy="480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irclelim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905000"/>
            <a:ext cx="3429000" cy="3581400"/>
          </a:xfrm>
          <a:prstGeom prst="rect">
            <a:avLst/>
          </a:prstGeom>
        </p:spPr>
      </p:pic>
      <p:graphicFrame>
        <p:nvGraphicFramePr>
          <p:cNvPr id="3" name="Object 147"/>
          <p:cNvGraphicFramePr>
            <a:graphicFrameLocks noChangeAspect="1"/>
          </p:cNvGraphicFramePr>
          <p:nvPr/>
        </p:nvGraphicFramePr>
        <p:xfrm>
          <a:off x="2944813" y="1873250"/>
          <a:ext cx="1211262" cy="333375"/>
        </p:xfrm>
        <a:graphic>
          <a:graphicData uri="http://schemas.openxmlformats.org/presentationml/2006/ole">
            <p:oleObj spid="_x0000_s21507" name="Equation" r:id="rId4" imgW="965160" imgH="26640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5400000">
            <a:off x="3505200" y="3505200"/>
            <a:ext cx="228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638800" y="3505200"/>
            <a:ext cx="228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2438400"/>
            <a:ext cx="228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181600" y="2590800"/>
            <a:ext cx="228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5400" y="1981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continuous </a:t>
            </a:r>
          </a:p>
          <a:p>
            <a:r>
              <a:rPr lang="en-US" dirty="0" smtClean="0"/>
              <a:t>at x =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91200" y="3925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left-continuous </a:t>
            </a:r>
          </a:p>
          <a:p>
            <a:r>
              <a:rPr lang="en-US" dirty="0" smtClean="0"/>
              <a:t>at x = 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19400" y="3962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right-continuous at x = -3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743200" y="4800600"/>
            <a:ext cx="1676400" cy="990600"/>
            <a:chOff x="76200" y="4648200"/>
            <a:chExt cx="1676400" cy="990600"/>
          </a:xfrm>
        </p:grpSpPr>
        <p:sp>
          <p:nvSpPr>
            <p:cNvPr id="29" name="Rectangle 28"/>
            <p:cNvSpPr/>
            <p:nvPr/>
          </p:nvSpPr>
          <p:spPr>
            <a:xfrm>
              <a:off x="76200" y="4648200"/>
              <a:ext cx="16764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" name="Object 147"/>
            <p:cNvGraphicFramePr>
              <a:graphicFrameLocks noChangeAspect="1"/>
            </p:cNvGraphicFramePr>
            <p:nvPr/>
          </p:nvGraphicFramePr>
          <p:xfrm>
            <a:off x="152400" y="4648200"/>
            <a:ext cx="1584773" cy="914400"/>
          </p:xfrm>
          <a:graphic>
            <a:graphicData uri="http://schemas.openxmlformats.org/presentationml/2006/ole">
              <p:oleObj spid="_x0000_s21508" name="Equation" r:id="rId5" imgW="876240" imgH="507960" progId="Equation.3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5791200" y="4800600"/>
            <a:ext cx="1676400" cy="990600"/>
            <a:chOff x="3352800" y="3810000"/>
            <a:chExt cx="1676400" cy="990600"/>
          </a:xfrm>
        </p:grpSpPr>
        <p:sp>
          <p:nvSpPr>
            <p:cNvPr id="28" name="Rectangle 27"/>
            <p:cNvSpPr/>
            <p:nvPr/>
          </p:nvSpPr>
          <p:spPr>
            <a:xfrm>
              <a:off x="3352800" y="3810000"/>
              <a:ext cx="16764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Object 147"/>
            <p:cNvGraphicFramePr>
              <a:graphicFrameLocks noChangeAspect="1"/>
            </p:cNvGraphicFramePr>
            <p:nvPr/>
          </p:nvGraphicFramePr>
          <p:xfrm>
            <a:off x="3429000" y="3810000"/>
            <a:ext cx="1470025" cy="914400"/>
          </p:xfrm>
          <a:graphic>
            <a:graphicData uri="http://schemas.openxmlformats.org/presentationml/2006/ole">
              <p:oleObj spid="_x0000_s21509" name="Equation" r:id="rId6" imgW="812520" imgH="507960" progId="Equation.3">
                <p:embed/>
              </p:oleObj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6400800" y="1600200"/>
            <a:ext cx="2514600" cy="1006475"/>
            <a:chOff x="3733800" y="1447800"/>
            <a:chExt cx="2514600" cy="1006475"/>
          </a:xfrm>
        </p:grpSpPr>
        <p:sp>
          <p:nvSpPr>
            <p:cNvPr id="17" name="Rectangle 16"/>
            <p:cNvSpPr/>
            <p:nvPr/>
          </p:nvSpPr>
          <p:spPr>
            <a:xfrm>
              <a:off x="3733800" y="1447800"/>
              <a:ext cx="25146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4352" name="Object 6"/>
            <p:cNvGraphicFramePr>
              <a:graphicFrameLocks noChangeAspect="1"/>
            </p:cNvGraphicFramePr>
            <p:nvPr/>
          </p:nvGraphicFramePr>
          <p:xfrm>
            <a:off x="3810000" y="1447800"/>
            <a:ext cx="2389187" cy="1006475"/>
          </p:xfrm>
          <a:graphic>
            <a:graphicData uri="http://schemas.openxmlformats.org/presentationml/2006/ole">
              <p:oleObj spid="_x0000_s21510" name="Equation" r:id="rId7" imgW="1320480" imgH="558720" progId="Equation.3">
                <p:embed/>
              </p:oleObj>
            </a:graphicData>
          </a:graphic>
        </p:graphicFrame>
      </p:grpSp>
      <p:graphicFrame>
        <p:nvGraphicFramePr>
          <p:cNvPr id="32" name="Object 147"/>
          <p:cNvGraphicFramePr>
            <a:graphicFrameLocks noChangeAspect="1"/>
          </p:cNvGraphicFramePr>
          <p:nvPr/>
        </p:nvGraphicFramePr>
        <p:xfrm>
          <a:off x="466725" y="2209800"/>
          <a:ext cx="1285875" cy="411163"/>
        </p:xfrm>
        <a:graphic>
          <a:graphicData uri="http://schemas.openxmlformats.org/presentationml/2006/ole">
            <p:oleObj spid="_x0000_s21511" name="Equation" r:id="rId8" imgW="711000" imgH="2286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52400" y="1447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Circle with radius 3,</a:t>
            </a:r>
          </a:p>
          <a:p>
            <a:r>
              <a:rPr lang="en-US" dirty="0" smtClean="0"/>
              <a:t>centered at origin: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52400" y="2819400"/>
            <a:ext cx="1828800" cy="914400"/>
            <a:chOff x="152400" y="3200400"/>
            <a:chExt cx="1828800" cy="914400"/>
          </a:xfrm>
        </p:grpSpPr>
        <p:sp>
          <p:nvSpPr>
            <p:cNvPr id="34" name="TextBox 33"/>
            <p:cNvSpPr txBox="1"/>
            <p:nvPr/>
          </p:nvSpPr>
          <p:spPr>
            <a:xfrm>
              <a:off x="152400" y="3200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Solve for y:</a:t>
              </a:r>
              <a:endParaRPr lang="en-US" dirty="0"/>
            </a:p>
          </p:txBody>
        </p:sp>
        <p:graphicFrame>
          <p:nvGraphicFramePr>
            <p:cNvPr id="21512" name="Object 8"/>
            <p:cNvGraphicFramePr>
              <a:graphicFrameLocks noChangeAspect="1"/>
            </p:cNvGraphicFramePr>
            <p:nvPr/>
          </p:nvGraphicFramePr>
          <p:xfrm>
            <a:off x="381000" y="3657600"/>
            <a:ext cx="1458686" cy="457200"/>
          </p:xfrm>
          <a:graphic>
            <a:graphicData uri="http://schemas.openxmlformats.org/presentationml/2006/ole">
              <p:oleObj spid="_x0000_s21512" name="Equation" r:id="rId9" imgW="850680" imgH="266400" progId="Equation.3">
                <p:embed/>
              </p:oleObj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152400" y="4038600"/>
            <a:ext cx="1905000" cy="838200"/>
            <a:chOff x="152400" y="4038600"/>
            <a:chExt cx="1905000" cy="838200"/>
          </a:xfrm>
        </p:grpSpPr>
        <p:sp>
          <p:nvSpPr>
            <p:cNvPr id="35" name="TextBox 34"/>
            <p:cNvSpPr txBox="1"/>
            <p:nvPr/>
          </p:nvSpPr>
          <p:spPr>
            <a:xfrm>
              <a:off x="152400" y="4038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Top half of circle:</a:t>
              </a:r>
              <a:endParaRPr lang="en-US" dirty="0"/>
            </a:p>
          </p:txBody>
        </p:sp>
        <p:graphicFrame>
          <p:nvGraphicFramePr>
            <p:cNvPr id="38" name="Object 8"/>
            <p:cNvGraphicFramePr>
              <a:graphicFrameLocks noChangeAspect="1"/>
            </p:cNvGraphicFramePr>
            <p:nvPr/>
          </p:nvGraphicFramePr>
          <p:xfrm>
            <a:off x="466725" y="4419600"/>
            <a:ext cx="1285875" cy="457200"/>
          </p:xfrm>
          <a:graphic>
            <a:graphicData uri="http://schemas.openxmlformats.org/presentationml/2006/ole">
              <p:oleObj spid="_x0000_s21513" name="Equation" r:id="rId10" imgW="749160" imgH="266400" progId="Equation.3">
                <p:embed/>
              </p:oleObj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152400" y="5105400"/>
            <a:ext cx="2133600" cy="838200"/>
            <a:chOff x="152400" y="5334000"/>
            <a:chExt cx="2133600" cy="838200"/>
          </a:xfrm>
        </p:grpSpPr>
        <p:sp>
          <p:nvSpPr>
            <p:cNvPr id="36" name="TextBox 35"/>
            <p:cNvSpPr txBox="1"/>
            <p:nvPr/>
          </p:nvSpPr>
          <p:spPr>
            <a:xfrm>
              <a:off x="152400" y="53340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Bottom half of circle:</a:t>
              </a:r>
              <a:endParaRPr lang="en-US" dirty="0"/>
            </a:p>
          </p:txBody>
        </p:sp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390525" y="5715000"/>
            <a:ext cx="1438275" cy="457200"/>
          </p:xfrm>
          <a:graphic>
            <a:graphicData uri="http://schemas.openxmlformats.org/presentationml/2006/ole">
              <p:oleObj spid="_x0000_s21514" name="Equation" r:id="rId11" imgW="838080" imgH="266400" progId="Equation.3">
                <p:embed/>
              </p:oleObj>
            </a:graphicData>
          </a:graphic>
        </p:graphicFrame>
      </p:grpSp>
      <p:cxnSp>
        <p:nvCxnSpPr>
          <p:cNvPr id="42" name="Straight Connector 41"/>
          <p:cNvCxnSpPr/>
          <p:nvPr/>
        </p:nvCxnSpPr>
        <p:spPr>
          <a:xfrm rot="5400000">
            <a:off x="-228600" y="3657600"/>
            <a:ext cx="50292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078468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Review: Circles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5257800" cy="7159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Left and Right 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48736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left-hand or right-hand limit matches function value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953000" y="4191000"/>
            <a:ext cx="3581400" cy="1524000"/>
            <a:chOff x="4953000" y="4191000"/>
            <a:chExt cx="3581400" cy="1524000"/>
          </a:xfrm>
        </p:grpSpPr>
        <p:sp>
          <p:nvSpPr>
            <p:cNvPr id="25" name="Rectangle 24"/>
            <p:cNvSpPr/>
            <p:nvPr/>
          </p:nvSpPr>
          <p:spPr>
            <a:xfrm>
              <a:off x="4953000" y="4191000"/>
              <a:ext cx="3581400" cy="152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953000" y="4237672"/>
              <a:ext cx="3581400" cy="1477328"/>
              <a:chOff x="4800600" y="4191000"/>
              <a:chExt cx="3581400" cy="147732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800600" y="4191000"/>
                <a:ext cx="3581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When </a:t>
                </a:r>
                <a:r>
                  <a:rPr lang="en-US" i="1" dirty="0" smtClean="0"/>
                  <a:t>all</a:t>
                </a:r>
                <a:r>
                  <a:rPr lang="en-US" dirty="0" smtClean="0"/>
                  <a:t> of the answers are YES, i.e.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                                                 ,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we say f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continuous</a:t>
                </a:r>
                <a:r>
                  <a:rPr lang="en-US" dirty="0" smtClean="0"/>
                  <a:t> at a.</a:t>
                </a:r>
                <a:endParaRPr lang="en-US" dirty="0"/>
              </a:p>
            </p:txBody>
          </p:sp>
          <p:graphicFrame>
            <p:nvGraphicFramePr>
              <p:cNvPr id="14352" name="Object 147"/>
              <p:cNvGraphicFramePr>
                <a:graphicFrameLocks noChangeAspect="1"/>
              </p:cNvGraphicFramePr>
              <p:nvPr/>
            </p:nvGraphicFramePr>
            <p:xfrm>
              <a:off x="5410200" y="4648200"/>
              <a:ext cx="2054225" cy="569913"/>
            </p:xfrm>
            <a:graphic>
              <a:graphicData uri="http://schemas.openxmlformats.org/presentationml/2006/ole">
                <p:oleObj spid="_x0000_s5122" name="Equation" r:id="rId3" imgW="1002960" imgH="279360" progId="Equation.3">
                  <p:embed/>
                </p:oleObj>
              </a:graphicData>
            </a:graphic>
          </p:graphicFrame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matches function value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029200" y="1219200"/>
            <a:ext cx="3429000" cy="2562829"/>
            <a:chOff x="4724400" y="1828800"/>
            <a:chExt cx="3429000" cy="2562829"/>
          </a:xfrm>
        </p:grpSpPr>
        <p:sp>
          <p:nvSpPr>
            <p:cNvPr id="11" name="TextBox 10"/>
            <p:cNvSpPr txBox="1"/>
            <p:nvPr/>
          </p:nvSpPr>
          <p:spPr>
            <a:xfrm>
              <a:off x="4800600" y="2360304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Is the function value f(a) defined?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ym typeface="Wingdings" pitchFamily="2" charset="2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Does the limit as </a:t>
              </a:r>
              <a:r>
                <a:rPr lang="en-US" dirty="0" err="1" smtClean="0">
                  <a:sym typeface="Wingdings" pitchFamily="2" charset="2"/>
                </a:rPr>
                <a:t>xa</a:t>
              </a:r>
              <a:r>
                <a:rPr lang="en-US" dirty="0" smtClean="0">
                  <a:sym typeface="Wingdings" pitchFamily="2" charset="2"/>
                </a:rPr>
                <a:t> exist?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ym typeface="Wingdings" pitchFamily="2" charset="2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ym typeface="Wingdings" pitchFamily="2" charset="2"/>
                </a:rPr>
                <a:t>Does the limit match the function value?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18288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Continuity checklist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8600" y="1143000"/>
            <a:ext cx="3733800" cy="5252323"/>
            <a:chOff x="304800" y="1295400"/>
            <a:chExt cx="3733800" cy="5252323"/>
          </a:xfrm>
        </p:grpSpPr>
        <p:sp>
          <p:nvSpPr>
            <p:cNvPr id="17" name="TextBox 16"/>
            <p:cNvSpPr txBox="1"/>
            <p:nvPr/>
          </p:nvSpPr>
          <p:spPr>
            <a:xfrm>
              <a:off x="304800" y="3962400"/>
              <a:ext cx="37338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</a:t>
              </a:r>
              <a:r>
                <a:rPr lang="en-US" dirty="0" smtClean="0">
                  <a:solidFill>
                    <a:schemeClr val="accent1"/>
                  </a:solidFill>
                </a:rPr>
                <a:t>continuous function</a:t>
              </a:r>
              <a:r>
                <a:rPr lang="en-US" dirty="0" smtClean="0"/>
                <a:t>:  </a:t>
              </a:r>
            </a:p>
            <a:p>
              <a:endParaRPr lang="en-US" dirty="0" smtClean="0"/>
            </a:p>
            <a:p>
              <a:r>
                <a:rPr lang="en-US" dirty="0" smtClean="0"/>
                <a:t>Graph has no holes, breaks, or jumps.  You could draw it without lifting your pencil.</a:t>
              </a:r>
            </a:p>
            <a:p>
              <a:endParaRPr lang="en-US" dirty="0" smtClean="0"/>
            </a:p>
            <a:p>
              <a:r>
                <a:rPr lang="en-US" dirty="0" smtClean="0"/>
                <a:t>When the x-values are close enough to each other, so are the corresponding function values.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4800" y="1295400"/>
              <a:ext cx="3657600" cy="2438400"/>
              <a:chOff x="304800" y="1066800"/>
              <a:chExt cx="3657600" cy="243840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326571" y="1295400"/>
                <a:ext cx="3635829" cy="2001156"/>
              </a:xfrm>
              <a:custGeom>
                <a:avLst/>
                <a:gdLst>
                  <a:gd name="connsiteX0" fmla="*/ 0 w 3635829"/>
                  <a:gd name="connsiteY0" fmla="*/ 498928 h 2001156"/>
                  <a:gd name="connsiteX1" fmla="*/ 881743 w 3635829"/>
                  <a:gd name="connsiteY1" fmla="*/ 1086757 h 2001156"/>
                  <a:gd name="connsiteX2" fmla="*/ 2155372 w 3635829"/>
                  <a:gd name="connsiteY2" fmla="*/ 128814 h 2001156"/>
                  <a:gd name="connsiteX3" fmla="*/ 2841172 w 3635829"/>
                  <a:gd name="connsiteY3" fmla="*/ 1859642 h 2001156"/>
                  <a:gd name="connsiteX4" fmla="*/ 3635829 w 3635829"/>
                  <a:gd name="connsiteY4" fmla="*/ 977899 h 200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5829" h="2001156">
                    <a:moveTo>
                      <a:pt x="0" y="498928"/>
                    </a:moveTo>
                    <a:cubicBezTo>
                      <a:pt x="261257" y="823685"/>
                      <a:pt x="522514" y="1148443"/>
                      <a:pt x="881743" y="1086757"/>
                    </a:cubicBezTo>
                    <a:cubicBezTo>
                      <a:pt x="1240972" y="1025071"/>
                      <a:pt x="1828800" y="0"/>
                      <a:pt x="2155372" y="128814"/>
                    </a:cubicBezTo>
                    <a:cubicBezTo>
                      <a:pt x="2481944" y="257628"/>
                      <a:pt x="2594429" y="1718128"/>
                      <a:pt x="2841172" y="1859642"/>
                    </a:cubicBezTo>
                    <a:cubicBezTo>
                      <a:pt x="3087915" y="2001156"/>
                      <a:pt x="3361872" y="1489527"/>
                      <a:pt x="3635829" y="977899"/>
                    </a:cubicBezTo>
                  </a:path>
                </a:pathLst>
              </a:cu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4800" y="1066800"/>
                <a:ext cx="3657600" cy="24384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>
          <a:xfrm rot="5400000">
            <a:off x="1790700" y="38481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4352" name="Object 147"/>
          <p:cNvGraphicFramePr>
            <a:graphicFrameLocks noChangeAspect="1"/>
          </p:cNvGraphicFramePr>
          <p:nvPr/>
        </p:nvGraphicFramePr>
        <p:xfrm>
          <a:off x="4876800" y="3124200"/>
          <a:ext cx="1612900" cy="569913"/>
        </p:xfrm>
        <a:graphic>
          <a:graphicData uri="http://schemas.openxmlformats.org/presentationml/2006/ole">
            <p:oleObj spid="_x0000_s25602" name="Equation" r:id="rId3" imgW="787320" imgH="2793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76800" y="4648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Limit as x1 </a:t>
            </a:r>
            <a:r>
              <a:rPr lang="en-US" dirty="0" smtClean="0">
                <a:sym typeface="Wingdings" pitchFamily="2" charset="2"/>
              </a:rPr>
              <a:t>exists and matches function value, so function is continuous at x=1.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4800" y="1295400"/>
            <a:ext cx="3429000" cy="3733800"/>
            <a:chOff x="304800" y="1295400"/>
            <a:chExt cx="3429000" cy="3733800"/>
          </a:xfrm>
        </p:grpSpPr>
        <p:pic>
          <p:nvPicPr>
            <p:cNvPr id="12" name="Picture 11" descr="continuous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0" y="1447800"/>
              <a:ext cx="3429000" cy="3581400"/>
            </a:xfrm>
            <a:prstGeom prst="rect">
              <a:avLst/>
            </a:prstGeom>
          </p:spPr>
        </p:pic>
        <p:graphicFrame>
          <p:nvGraphicFramePr>
            <p:cNvPr id="5" name="Object 147"/>
            <p:cNvGraphicFramePr>
              <a:graphicFrameLocks noChangeAspect="1"/>
            </p:cNvGraphicFramePr>
            <p:nvPr/>
          </p:nvGraphicFramePr>
          <p:xfrm>
            <a:off x="685800" y="1295400"/>
            <a:ext cx="2011550" cy="338137"/>
          </p:xfrm>
          <a:graphic>
            <a:graphicData uri="http://schemas.openxmlformats.org/presentationml/2006/ole">
              <p:oleObj spid="_x0000_s25603" name="Equation" r:id="rId5" imgW="1358640" imgH="228600" progId="Equation.3">
                <p:embed/>
              </p:oleObj>
            </a:graphicData>
          </a:graphic>
        </p:graphicFrame>
      </p:grpSp>
      <p:cxnSp>
        <p:nvCxnSpPr>
          <p:cNvPr id="15" name="Straight Arrow Connector 14"/>
          <p:cNvCxnSpPr/>
          <p:nvPr/>
        </p:nvCxnSpPr>
        <p:spPr>
          <a:xfrm flipV="1">
            <a:off x="2209800" y="22860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590800" y="2133600"/>
            <a:ext cx="228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matches function value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147"/>
          <p:cNvGraphicFramePr>
            <a:graphicFrameLocks noChangeAspect="1"/>
          </p:cNvGraphicFramePr>
          <p:nvPr/>
        </p:nvGraphicFramePr>
        <p:xfrm>
          <a:off x="4851400" y="1603375"/>
          <a:ext cx="1665288" cy="569913"/>
        </p:xfrm>
        <a:graphic>
          <a:graphicData uri="http://schemas.openxmlformats.org/presentationml/2006/ole">
            <p:oleObj spid="_x0000_s25604" name="Equation" r:id="rId6" imgW="812520" imgH="279360" progId="Equation.3">
              <p:embed/>
            </p:oleObj>
          </a:graphicData>
        </a:graphic>
      </p:graphicFrame>
      <p:graphicFrame>
        <p:nvGraphicFramePr>
          <p:cNvPr id="4" name="Object 147"/>
          <p:cNvGraphicFramePr>
            <a:graphicFrameLocks noChangeAspect="1"/>
          </p:cNvGraphicFramePr>
          <p:nvPr/>
        </p:nvGraphicFramePr>
        <p:xfrm>
          <a:off x="4876800" y="2362200"/>
          <a:ext cx="1665288" cy="569913"/>
        </p:xfrm>
        <a:graphic>
          <a:graphicData uri="http://schemas.openxmlformats.org/presentationml/2006/ole">
            <p:oleObj spid="_x0000_s25605" name="Equation" r:id="rId7" imgW="812520" imgH="279360" progId="Equation.3">
              <p:embed/>
            </p:oleObj>
          </a:graphicData>
        </a:graphic>
      </p:graphicFrame>
      <p:graphicFrame>
        <p:nvGraphicFramePr>
          <p:cNvPr id="6" name="Object 147"/>
          <p:cNvGraphicFramePr>
            <a:graphicFrameLocks noChangeAspect="1"/>
          </p:cNvGraphicFramePr>
          <p:nvPr/>
        </p:nvGraphicFramePr>
        <p:xfrm>
          <a:off x="4876800" y="3852863"/>
          <a:ext cx="1092200" cy="414337"/>
        </p:xfrm>
        <a:graphic>
          <a:graphicData uri="http://schemas.openxmlformats.org/presentationml/2006/ole">
            <p:oleObj spid="_x0000_s25606" name="Equation" r:id="rId8" imgW="533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5410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Jump discontinuity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(at x=2)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6" name="Picture 15" descr="ju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447800"/>
            <a:ext cx="3429000" cy="365760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rot="5400000" flipH="1" flipV="1">
            <a:off x="1371600" y="3657600"/>
            <a:ext cx="304800" cy="304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1981200" y="2286001"/>
            <a:ext cx="381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47"/>
          <p:cNvGraphicFramePr>
            <a:graphicFrameLocks noChangeAspect="1"/>
          </p:cNvGraphicFramePr>
          <p:nvPr/>
        </p:nvGraphicFramePr>
        <p:xfrm>
          <a:off x="762000" y="1143000"/>
          <a:ext cx="1377950" cy="431800"/>
        </p:xfrm>
        <a:graphic>
          <a:graphicData uri="http://schemas.openxmlformats.org/presentationml/2006/ole">
            <p:oleObj spid="_x0000_s1027" name="Equation" r:id="rId4" imgW="1447560" imgH="457200" progId="Equation.3">
              <p:embed/>
            </p:oleObj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147"/>
          <p:cNvGraphicFramePr>
            <a:graphicFrameLocks noChangeAspect="1"/>
          </p:cNvGraphicFramePr>
          <p:nvPr/>
        </p:nvGraphicFramePr>
        <p:xfrm>
          <a:off x="4838700" y="1603375"/>
          <a:ext cx="1690688" cy="569913"/>
        </p:xfrm>
        <a:graphic>
          <a:graphicData uri="http://schemas.openxmlformats.org/presentationml/2006/ole">
            <p:oleObj spid="_x0000_s1029" name="Equation" r:id="rId5" imgW="825480" imgH="279360" progId="Equation.3">
              <p:embed/>
            </p:oleObj>
          </a:graphicData>
        </a:graphic>
      </p:graphicFrame>
      <p:graphicFrame>
        <p:nvGraphicFramePr>
          <p:cNvPr id="4" name="Object 147"/>
          <p:cNvGraphicFramePr>
            <a:graphicFrameLocks noChangeAspect="1"/>
          </p:cNvGraphicFramePr>
          <p:nvPr/>
        </p:nvGraphicFramePr>
        <p:xfrm>
          <a:off x="4864100" y="2362200"/>
          <a:ext cx="1690688" cy="569913"/>
        </p:xfrm>
        <a:graphic>
          <a:graphicData uri="http://schemas.openxmlformats.org/presentationml/2006/ole">
            <p:oleObj spid="_x0000_s1030" name="Equation" r:id="rId6" imgW="825480" imgH="279360" progId="Equation.3">
              <p:embed/>
            </p:oleObj>
          </a:graphicData>
        </a:graphic>
      </p:graphicFrame>
      <p:graphicFrame>
        <p:nvGraphicFramePr>
          <p:cNvPr id="5" name="Object 147"/>
          <p:cNvGraphicFramePr>
            <a:graphicFrameLocks noChangeAspect="1"/>
          </p:cNvGraphicFramePr>
          <p:nvPr/>
        </p:nvGraphicFramePr>
        <p:xfrm>
          <a:off x="4837113" y="3852863"/>
          <a:ext cx="1171575" cy="414337"/>
        </p:xfrm>
        <a:graphic>
          <a:graphicData uri="http://schemas.openxmlformats.org/presentationml/2006/ole">
            <p:oleObj spid="_x0000_s1031" name="Equation" r:id="rId7" imgW="571320" imgH="203040" progId="Equation.3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876800" y="3124200"/>
            <a:ext cx="3200400" cy="569913"/>
            <a:chOff x="4876800" y="3124200"/>
            <a:chExt cx="3200400" cy="569913"/>
          </a:xfrm>
        </p:grpSpPr>
        <p:graphicFrame>
          <p:nvGraphicFramePr>
            <p:cNvPr id="2" name="Object 147"/>
            <p:cNvGraphicFramePr>
              <a:graphicFrameLocks noChangeAspect="1"/>
            </p:cNvGraphicFramePr>
            <p:nvPr/>
          </p:nvGraphicFramePr>
          <p:xfrm>
            <a:off x="4876800" y="3124200"/>
            <a:ext cx="1144587" cy="569913"/>
          </p:xfrm>
          <a:graphic>
            <a:graphicData uri="http://schemas.openxmlformats.org/presentationml/2006/ole">
              <p:oleObj spid="_x0000_s1028" name="Equation" r:id="rId8" imgW="558720" imgH="27936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6324600" y="31242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</a:t>
              </a:r>
              <a:r>
                <a:rPr lang="en-US" dirty="0" smtClean="0">
                  <a:solidFill>
                    <a:srgbClr val="FF0000"/>
                  </a:solidFill>
                </a:rPr>
                <a:t>oes </a:t>
              </a: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</a:rPr>
                <a:t>ot </a:t>
              </a:r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dirty="0" smtClean="0">
                  <a:solidFill>
                    <a:srgbClr val="FF0000"/>
                  </a:solidFill>
                </a:rPr>
                <a:t>xist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33400" y="1600200"/>
            <a:ext cx="3429000" cy="3581400"/>
            <a:chOff x="685800" y="1905000"/>
            <a:chExt cx="3429000" cy="3581400"/>
          </a:xfrm>
        </p:grpSpPr>
        <p:pic>
          <p:nvPicPr>
            <p:cNvPr id="4" name="Picture 3" descr="infinitedisc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800" y="1905000"/>
              <a:ext cx="3429000" cy="358140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2057400" y="2362200"/>
              <a:ext cx="38100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V="1">
              <a:off x="2667000" y="2362200"/>
              <a:ext cx="38100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09600" y="5486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Infinite discontinuity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(at x=3)</a:t>
            </a: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Object 147"/>
          <p:cNvGraphicFramePr>
            <a:graphicFrameLocks noChangeAspect="1"/>
          </p:cNvGraphicFramePr>
          <p:nvPr/>
        </p:nvGraphicFramePr>
        <p:xfrm>
          <a:off x="2971800" y="1600200"/>
          <a:ext cx="1212850" cy="523875"/>
        </p:xfrm>
        <a:graphic>
          <a:graphicData uri="http://schemas.openxmlformats.org/presentationml/2006/ole">
            <p:oleObj spid="_x0000_s2051" name="Equation" r:id="rId4" imgW="965160" imgH="419040" progId="Equation.3">
              <p:embed/>
            </p:oleObj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47"/>
          <p:cNvGraphicFramePr>
            <a:graphicFrameLocks noChangeAspect="1"/>
          </p:cNvGraphicFramePr>
          <p:nvPr/>
        </p:nvGraphicFramePr>
        <p:xfrm>
          <a:off x="4756150" y="3124200"/>
          <a:ext cx="1873250" cy="569913"/>
        </p:xfrm>
        <a:graphic>
          <a:graphicData uri="http://schemas.openxmlformats.org/presentationml/2006/ole">
            <p:oleObj spid="_x0000_s2052" name="Equation" r:id="rId5" imgW="914400" imgH="27936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722813" y="1603375"/>
          <a:ext cx="1924050" cy="569913"/>
        </p:xfrm>
        <a:graphic>
          <a:graphicData uri="http://schemas.openxmlformats.org/presentationml/2006/ole">
            <p:oleObj spid="_x0000_s2053" name="Equation" r:id="rId6" imgW="939600" imgH="27936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746625" y="2362200"/>
          <a:ext cx="1925638" cy="569913"/>
        </p:xfrm>
        <a:graphic>
          <a:graphicData uri="http://schemas.openxmlformats.org/presentationml/2006/ole">
            <p:oleObj spid="_x0000_s2054" name="Equation" r:id="rId7" imgW="939600" imgH="27936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724400" y="3810000"/>
            <a:ext cx="2743200" cy="457200"/>
            <a:chOff x="4724400" y="3810000"/>
            <a:chExt cx="2743200" cy="457200"/>
          </a:xfrm>
        </p:grpSpPr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4724400" y="3852863"/>
            <a:ext cx="677863" cy="414337"/>
          </p:xfrm>
          <a:graphic>
            <a:graphicData uri="http://schemas.openxmlformats.org/presentationml/2006/ole">
              <p:oleObj spid="_x0000_s2055" name="Equation" r:id="rId8" imgW="330120" imgH="203040" progId="Equation.3">
                <p:embed/>
              </p:oleObj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5486400" y="3810000"/>
              <a:ext cx="1981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undefined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9600" y="5257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Removable discontinuity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(at x=5)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3400" y="1447800"/>
            <a:ext cx="3429000" cy="3448050"/>
            <a:chOff x="533400" y="1447800"/>
            <a:chExt cx="3429000" cy="3448050"/>
          </a:xfrm>
        </p:grpSpPr>
        <p:pic>
          <p:nvPicPr>
            <p:cNvPr id="14" name="Picture 13" descr="removab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1447800"/>
              <a:ext cx="3429000" cy="3448050"/>
            </a:xfrm>
            <a:prstGeom prst="rect">
              <a:avLst/>
            </a:prstGeom>
          </p:spPr>
        </p:pic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895600" y="2209800"/>
              <a:ext cx="228600" cy="228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276600" y="1828800"/>
              <a:ext cx="228600" cy="228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147"/>
          <p:cNvGraphicFramePr>
            <a:graphicFrameLocks noChangeAspect="1"/>
          </p:cNvGraphicFramePr>
          <p:nvPr/>
        </p:nvGraphicFramePr>
        <p:xfrm>
          <a:off x="755650" y="1355725"/>
          <a:ext cx="1627188" cy="523875"/>
        </p:xfrm>
        <a:graphic>
          <a:graphicData uri="http://schemas.openxmlformats.org/presentationml/2006/ole">
            <p:oleObj spid="_x0000_s4099" name="Equation" r:id="rId4" imgW="1295280" imgH="419040" progId="Equation.3">
              <p:embed/>
            </p:oleObj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47"/>
          <p:cNvGraphicFramePr>
            <a:graphicFrameLocks noChangeAspect="1"/>
          </p:cNvGraphicFramePr>
          <p:nvPr/>
        </p:nvGraphicFramePr>
        <p:xfrm>
          <a:off x="4891088" y="3124200"/>
          <a:ext cx="1585912" cy="569913"/>
        </p:xfrm>
        <a:graphic>
          <a:graphicData uri="http://schemas.openxmlformats.org/presentationml/2006/ole">
            <p:oleObj spid="_x0000_s4100" name="Equation" r:id="rId5" imgW="774360" imgH="27936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851400" y="1603375"/>
          <a:ext cx="1665288" cy="569913"/>
        </p:xfrm>
        <a:graphic>
          <a:graphicData uri="http://schemas.openxmlformats.org/presentationml/2006/ole">
            <p:oleObj spid="_x0000_s4101" name="Equation" r:id="rId6" imgW="812520" imgH="27936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876800" y="2362200"/>
          <a:ext cx="1663700" cy="569913"/>
        </p:xfrm>
        <a:graphic>
          <a:graphicData uri="http://schemas.openxmlformats.org/presentationml/2006/ole">
            <p:oleObj spid="_x0000_s4102" name="Equation" r:id="rId7" imgW="812520" imgH="279360" progId="Equation.3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884737" y="3810000"/>
            <a:ext cx="2735263" cy="457200"/>
            <a:chOff x="4884737" y="3810000"/>
            <a:chExt cx="2735263" cy="457200"/>
          </a:xfrm>
        </p:grpSpPr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4884737" y="3852863"/>
            <a:ext cx="677863" cy="414337"/>
          </p:xfrm>
          <a:graphic>
            <a:graphicData uri="http://schemas.openxmlformats.org/presentationml/2006/ole">
              <p:oleObj spid="_x0000_s4103" name="Equation" r:id="rId8" imgW="330120" imgH="20304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5791200" y="3810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undefined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19600" y="525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discontinuity can be removed by  defining f(5) to be 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5257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Removable discontinuity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(at x=0)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1295401"/>
            <a:ext cx="3737330" cy="3810000"/>
            <a:chOff x="381000" y="1295401"/>
            <a:chExt cx="3737330" cy="3810000"/>
          </a:xfrm>
        </p:grpSpPr>
        <p:pic>
          <p:nvPicPr>
            <p:cNvPr id="12" name="Picture 11" descr="removablesi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1295401"/>
              <a:ext cx="3737330" cy="381000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2130552" y="2362200"/>
              <a:ext cx="135636" cy="1356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rot="5400000" flipH="1" flipV="1">
            <a:off x="1790700" y="24765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2324100" y="24765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147"/>
          <p:cNvGraphicFramePr>
            <a:graphicFrameLocks noChangeAspect="1"/>
          </p:cNvGraphicFramePr>
          <p:nvPr/>
        </p:nvGraphicFramePr>
        <p:xfrm>
          <a:off x="533400" y="1412875"/>
          <a:ext cx="1005190" cy="492125"/>
        </p:xfrm>
        <a:graphic>
          <a:graphicData uri="http://schemas.openxmlformats.org/presentationml/2006/ole">
            <p:oleObj spid="_x0000_s3075" name="Equation" r:id="rId4" imgW="799920" imgH="393480" progId="Equation.3">
              <p:embed/>
            </p:oleObj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47"/>
          <p:cNvGraphicFramePr>
            <a:graphicFrameLocks noChangeAspect="1"/>
          </p:cNvGraphicFramePr>
          <p:nvPr/>
        </p:nvGraphicFramePr>
        <p:xfrm>
          <a:off x="4916488" y="3124200"/>
          <a:ext cx="1560512" cy="569913"/>
        </p:xfrm>
        <a:graphic>
          <a:graphicData uri="http://schemas.openxmlformats.org/presentationml/2006/ole">
            <p:oleObj spid="_x0000_s3076" name="Equation" r:id="rId5" imgW="761760" imgH="27936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864100" y="1603375"/>
          <a:ext cx="1638300" cy="569913"/>
        </p:xfrm>
        <a:graphic>
          <a:graphicData uri="http://schemas.openxmlformats.org/presentationml/2006/ole">
            <p:oleObj spid="_x0000_s3077" name="Equation" r:id="rId6" imgW="799920" imgH="27936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889500" y="2362200"/>
          <a:ext cx="1638300" cy="569913"/>
        </p:xfrm>
        <a:graphic>
          <a:graphicData uri="http://schemas.openxmlformats.org/presentationml/2006/ole">
            <p:oleObj spid="_x0000_s3078" name="Equation" r:id="rId7" imgW="799920" imgH="279360" progId="Equation.3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876800" y="3886200"/>
            <a:ext cx="3352800" cy="457200"/>
            <a:chOff x="4876800" y="3886200"/>
            <a:chExt cx="3352800" cy="457200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876800" y="3929063"/>
            <a:ext cx="677863" cy="414337"/>
          </p:xfrm>
          <a:graphic>
            <a:graphicData uri="http://schemas.openxmlformats.org/presentationml/2006/ole">
              <p:oleObj spid="_x0000_s3079" name="Equation" r:id="rId8" imgW="330120" imgH="203040" progId="Equation.3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5791200" y="3886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undefined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19600" y="525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discontinuity can be removed by  defining f(0) to be 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5334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Removable discontinuity </a:t>
            </a:r>
            <a:r>
              <a:rPr lang="en-US" sz="2400" dirty="0" smtClean="0">
                <a:solidFill>
                  <a:schemeClr val="accent1"/>
                </a:solidFill>
              </a:rPr>
              <a:t>(at x=1)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3" name="Group 23"/>
          <p:cNvGrpSpPr/>
          <p:nvPr/>
        </p:nvGrpSpPr>
        <p:grpSpPr>
          <a:xfrm>
            <a:off x="457200" y="1143000"/>
            <a:ext cx="3429000" cy="3667125"/>
            <a:chOff x="533400" y="1371600"/>
            <a:chExt cx="3429000" cy="3667125"/>
          </a:xfrm>
        </p:grpSpPr>
        <p:pic>
          <p:nvPicPr>
            <p:cNvPr id="14" name="Picture 13" descr="redefin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1371600"/>
              <a:ext cx="3429000" cy="3667125"/>
            </a:xfrm>
            <a:prstGeom prst="rect">
              <a:avLst/>
            </a:prstGeom>
          </p:spPr>
        </p:pic>
        <p:cxnSp>
          <p:nvCxnSpPr>
            <p:cNvPr id="16" name="Straight Arrow Connector 15"/>
            <p:cNvCxnSpPr/>
            <p:nvPr/>
          </p:nvCxnSpPr>
          <p:spPr>
            <a:xfrm rot="16200000" flipH="1">
              <a:off x="2552700" y="2933700"/>
              <a:ext cx="228600" cy="152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V="1">
              <a:off x="2743200" y="3352800"/>
              <a:ext cx="304800" cy="152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147"/>
          <p:cNvGraphicFramePr>
            <a:graphicFrameLocks noChangeAspect="1"/>
          </p:cNvGraphicFramePr>
          <p:nvPr/>
        </p:nvGraphicFramePr>
        <p:xfrm>
          <a:off x="152400" y="1371600"/>
          <a:ext cx="1524492" cy="457200"/>
        </p:xfrm>
        <a:graphic>
          <a:graphicData uri="http://schemas.openxmlformats.org/presentationml/2006/ole">
            <p:oleObj spid="_x0000_s20483" name="Equation" r:id="rId4" imgW="1600200" imgH="482400" progId="Equation.3">
              <p:embed/>
            </p:oleObj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47"/>
          <p:cNvGraphicFramePr>
            <a:graphicFrameLocks noChangeAspect="1"/>
          </p:cNvGraphicFramePr>
          <p:nvPr/>
        </p:nvGraphicFramePr>
        <p:xfrm>
          <a:off x="4903788" y="3124200"/>
          <a:ext cx="1585912" cy="569913"/>
        </p:xfrm>
        <a:graphic>
          <a:graphicData uri="http://schemas.openxmlformats.org/presentationml/2006/ole">
            <p:oleObj spid="_x0000_s20484" name="Equation" r:id="rId5" imgW="774360" imgH="27936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864100" y="1603375"/>
          <a:ext cx="1638300" cy="569913"/>
        </p:xfrm>
        <a:graphic>
          <a:graphicData uri="http://schemas.openxmlformats.org/presentationml/2006/ole">
            <p:oleObj spid="_x0000_s20485" name="Equation" r:id="rId6" imgW="799920" imgH="27936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889500" y="2362200"/>
          <a:ext cx="1638300" cy="569913"/>
        </p:xfrm>
        <a:graphic>
          <a:graphicData uri="http://schemas.openxmlformats.org/presentationml/2006/ole">
            <p:oleObj spid="_x0000_s20486" name="Equation" r:id="rId7" imgW="799920" imgH="27936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900613" y="3929063"/>
          <a:ext cx="1042987" cy="414337"/>
        </p:xfrm>
        <a:graphic>
          <a:graphicData uri="http://schemas.openxmlformats.org/presentationml/2006/ole">
            <p:oleObj spid="_x0000_s20487" name="Equation" r:id="rId8" imgW="50796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05600" y="3276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Limit does not match function 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525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discontinuity can be removed by  </a:t>
            </a:r>
            <a:r>
              <a:rPr lang="en-US" b="1" dirty="0" smtClean="0"/>
              <a:t>re</a:t>
            </a:r>
            <a:r>
              <a:rPr lang="en-US" dirty="0" smtClean="0"/>
              <a:t>defining f(1) to be 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5486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Oscillating discontinuity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(at x=0)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0" name="Picture 9" descr="oscilla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76400"/>
            <a:ext cx="3429000" cy="3524250"/>
          </a:xfrm>
          <a:prstGeom prst="rect">
            <a:avLst/>
          </a:prstGeom>
        </p:spPr>
      </p:pic>
      <p:graphicFrame>
        <p:nvGraphicFramePr>
          <p:cNvPr id="3" name="Object 147"/>
          <p:cNvGraphicFramePr>
            <a:graphicFrameLocks noChangeAspect="1"/>
          </p:cNvGraphicFramePr>
          <p:nvPr/>
        </p:nvGraphicFramePr>
        <p:xfrm>
          <a:off x="381000" y="1641475"/>
          <a:ext cx="1005190" cy="492125"/>
        </p:xfrm>
        <a:graphic>
          <a:graphicData uri="http://schemas.openxmlformats.org/presentationml/2006/ole">
            <p:oleObj spid="_x0000_s6147" name="Equation" r:id="rId4" imgW="799920" imgH="393480" progId="Equation.3">
              <p:embed/>
            </p:oleObj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-76200" y="-76200"/>
            <a:ext cx="3276600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Discontinuity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48736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 does not match function value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24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72063" y="1600200"/>
            <a:ext cx="3462337" cy="573088"/>
            <a:chOff x="5072063" y="1600200"/>
            <a:chExt cx="3462337" cy="573088"/>
          </a:xfrm>
        </p:grpSpPr>
        <p:graphicFrame>
          <p:nvGraphicFramePr>
            <p:cNvPr id="4" name="Object 5"/>
            <p:cNvGraphicFramePr>
              <a:graphicFrameLocks noChangeAspect="1"/>
            </p:cNvGraphicFramePr>
            <p:nvPr/>
          </p:nvGraphicFramePr>
          <p:xfrm>
            <a:off x="5072063" y="1603375"/>
            <a:ext cx="1222375" cy="569913"/>
          </p:xfrm>
          <a:graphic>
            <a:graphicData uri="http://schemas.openxmlformats.org/presentationml/2006/ole">
              <p:oleObj spid="_x0000_s6149" name="Equation" r:id="rId5" imgW="596880" imgH="279360" progId="Equation.3">
                <p:embed/>
              </p:oleObj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6477000" y="16002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</a:t>
              </a:r>
              <a:r>
                <a:rPr lang="en-US" dirty="0" smtClean="0">
                  <a:solidFill>
                    <a:srgbClr val="FF0000"/>
                  </a:solidFill>
                </a:rPr>
                <a:t>oes </a:t>
              </a: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</a:rPr>
                <a:t>ot </a:t>
              </a:r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dirty="0" smtClean="0">
                  <a:solidFill>
                    <a:srgbClr val="FF0000"/>
                  </a:solidFill>
                </a:rPr>
                <a:t>xist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97463" y="2362200"/>
            <a:ext cx="3436937" cy="569913"/>
            <a:chOff x="5097463" y="2362200"/>
            <a:chExt cx="3436937" cy="569913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5097463" y="2362200"/>
            <a:ext cx="1222375" cy="569913"/>
          </p:xfrm>
          <a:graphic>
            <a:graphicData uri="http://schemas.openxmlformats.org/presentationml/2006/ole">
              <p:oleObj spid="_x0000_s6150" name="Equation" r:id="rId6" imgW="596880" imgH="279360" progId="Equation.3">
                <p:embed/>
              </p:oleObj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477000" y="23622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</a:t>
              </a:r>
              <a:r>
                <a:rPr lang="en-US" dirty="0" smtClean="0">
                  <a:solidFill>
                    <a:srgbClr val="FF0000"/>
                  </a:solidFill>
                </a:rPr>
                <a:t>oes </a:t>
              </a: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</a:rPr>
                <a:t>ot </a:t>
              </a:r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dirty="0" smtClean="0">
                  <a:solidFill>
                    <a:srgbClr val="FF0000"/>
                  </a:solidFill>
                </a:rPr>
                <a:t>xist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24450" y="3124200"/>
            <a:ext cx="3409950" cy="569913"/>
            <a:chOff x="5124450" y="3124200"/>
            <a:chExt cx="3409950" cy="569913"/>
          </a:xfrm>
        </p:grpSpPr>
        <p:graphicFrame>
          <p:nvGraphicFramePr>
            <p:cNvPr id="2" name="Object 147"/>
            <p:cNvGraphicFramePr>
              <a:graphicFrameLocks noChangeAspect="1"/>
            </p:cNvGraphicFramePr>
            <p:nvPr/>
          </p:nvGraphicFramePr>
          <p:xfrm>
            <a:off x="5124450" y="3124200"/>
            <a:ext cx="1144588" cy="569913"/>
          </p:xfrm>
          <a:graphic>
            <a:graphicData uri="http://schemas.openxmlformats.org/presentationml/2006/ole">
              <p:oleObj spid="_x0000_s6148" name="Equation" r:id="rId7" imgW="558720" imgH="279360" progId="Equation.3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6477000" y="31242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</a:t>
              </a:r>
              <a:r>
                <a:rPr lang="en-US" dirty="0" smtClean="0">
                  <a:solidFill>
                    <a:srgbClr val="FF0000"/>
                  </a:solidFill>
                </a:rPr>
                <a:t>oes </a:t>
              </a: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</a:rPr>
                <a:t>ot </a:t>
              </a:r>
              <a:r>
                <a:rPr lang="en-US" b="1" dirty="0" smtClean="0">
                  <a:solidFill>
                    <a:srgbClr val="FF0000"/>
                  </a:solidFill>
                </a:rPr>
                <a:t>E</a:t>
              </a:r>
              <a:r>
                <a:rPr lang="en-US" dirty="0" smtClean="0">
                  <a:solidFill>
                    <a:srgbClr val="FF0000"/>
                  </a:solidFill>
                </a:rPr>
                <a:t>xist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83175" y="3929063"/>
            <a:ext cx="3146425" cy="414337"/>
            <a:chOff x="5083175" y="3929063"/>
            <a:chExt cx="3146425" cy="414337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5083175" y="3929063"/>
            <a:ext cx="677863" cy="414337"/>
          </p:xfrm>
          <a:graphic>
            <a:graphicData uri="http://schemas.openxmlformats.org/presentationml/2006/ole">
              <p:oleObj spid="_x0000_s6151" name="Equation" r:id="rId8" imgW="330120" imgH="203040" progId="Equation.3">
                <p:embed/>
              </p:oleObj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6019800" y="3974068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undefined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8200" y="5334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way to “repair” the discontinuity at x=0.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416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Continuity</vt:lpstr>
      <vt:lpstr>Continuity</vt:lpstr>
      <vt:lpstr>Continuity</vt:lpstr>
      <vt:lpstr>Discontinuity</vt:lpstr>
      <vt:lpstr>Discontinuity</vt:lpstr>
      <vt:lpstr>Discontinuity</vt:lpstr>
      <vt:lpstr>Discontinuity</vt:lpstr>
      <vt:lpstr>Discontinuity</vt:lpstr>
      <vt:lpstr>Discontinuity</vt:lpstr>
      <vt:lpstr>Continuity</vt:lpstr>
      <vt:lpstr>Left and Right Continuity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</dc:title>
  <dc:creator/>
  <cp:lastModifiedBy>baf0018</cp:lastModifiedBy>
  <cp:revision>10</cp:revision>
  <dcterms:created xsi:type="dcterms:W3CDTF">2006-08-16T00:00:00Z</dcterms:created>
  <dcterms:modified xsi:type="dcterms:W3CDTF">2012-02-01T22:03:39Z</dcterms:modified>
</cp:coreProperties>
</file>